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N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529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D95-5C75-6109-095A-067286A21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F4E7F-3F18-4BF0-722E-6DC86077D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45B6-5A82-8A58-D96E-3D9D390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78304-AD68-D3C1-A0B4-608CAB9D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B26-2037-0A9C-D342-5551F2BB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5930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96CF-16D7-6658-1602-DE9C44D5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87353-EB98-3F31-3ED4-08532729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27E2-AA90-29A5-1450-41CE0B3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A6FF-52E4-33BB-D93D-5F4A1B22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208A-E28F-5502-078F-4876A811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93747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5D98-1647-ACDE-921C-72BD000CE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89314-1998-0DD3-CED4-493CE928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258A-9658-207A-036A-A1EAD697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4A467-7DE8-13BF-536F-9DD4050D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B3872-425C-1A94-E0B2-3CBCCE14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23717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00CB-34C0-86B7-67C1-05E5FAE4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A847-40D2-3C3D-17E3-2D36CE19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ED3A-3527-F6D7-C916-234C6685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EDE5D-E390-AAE1-912E-E93CB8A4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AAD63-1D57-EA29-5B95-52AF5C79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0077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1F29-D6BC-F78E-3D4C-EC7C82D2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D87D-700E-BC36-F4FA-58CCF49D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BB2F0-3827-9F78-BCF0-2CA5C6B8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6322-F366-A6D8-319C-8AB563BB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A961-7957-FDCF-18D3-4B45AF0E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28170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D1C-DCE2-7BC1-C7AA-E2DFD0F4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EC8D-157A-CEE9-331B-30D232D0E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30A56-1430-EBC6-3B1E-04D5ADE1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716DC-53E1-44A4-6976-89414F53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D97AE-5FF2-7ABF-2329-16E90979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09554-499F-707F-8A9D-838F46DF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26026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539A-E274-E64D-8266-02421B1B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E756E-D730-2A5F-683B-8A28BC73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36C02-74C6-8A20-7DBF-260285896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0DB0E-9C56-3C3A-CC81-73D45A869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60901-7790-815F-3929-82E36E82B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8D79F-EE67-54F3-FE8B-5E0285B2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62755-A42C-3006-9F03-672794CA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AF82B-BABE-91AF-FD60-66735176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17391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9978-2C6C-4AAE-ECC9-D7CBF4B9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604C5-057B-F4B6-14AF-87E1945D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3E6EA-DBF7-4617-D92A-E999B765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84AB6-8FCB-1F99-19E9-F0E80320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9058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7C9EA-0270-1ADA-439C-DA49A0EE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8E5CD-0E39-5082-DFC5-3D3EC08E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51D01-6BB8-C8B1-3A6F-1CEE1BA5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73350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8FE1-4BDD-48C7-7B46-A43E8742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14CC-CEC3-0174-AE3A-A2F538A0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AC027-E7C0-385B-EC05-FCDD308AA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DF8ED-8609-337D-9055-CF86067D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F4C88-6B28-EC05-A34D-57E5E5B8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E024-803B-96D8-0D7F-38A5192E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3151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D9BE-5486-12D4-C8D3-A1E1EB18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BBB59-B286-6C96-685F-B7E776C9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266E6-E3AF-6534-4475-61936EE5D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B38F6-2BA7-06F5-B00A-8EE22AC0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52C0-37E8-D8BC-CF88-B3751F9C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D228-2BFE-3372-7217-ED318312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22467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07F89-C793-4A43-3698-265A15DC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433DF-FEDA-38C7-E2CF-B1C1F320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7EE71-6425-2287-6110-615BFDC99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F8E6E-9C5C-44B3-AFB2-811A15220D61}" type="datetimeFigureOut">
              <a:rPr lang="en-NA" smtClean="0"/>
              <a:t>14/04/2024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0A22-D040-A8FA-96C3-172E8C41F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C343F-8DF8-3FA7-D3C9-13B254917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AAF3D-F731-4F4C-BF86-2257E0719E72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6590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29705-F83C-C318-F2AB-29C395C7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06763"/>
            <a:ext cx="8742729" cy="66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5CBC6-3097-13BE-ED3D-5A41E231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RURAL ELECTRIFICATION!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13723-2FD1-3DF2-070C-F71EFB318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2" y="1658568"/>
            <a:ext cx="11061924" cy="45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3D96-6E49-B21F-03D6-2BA7A959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50" y="102784"/>
            <a:ext cx="10243450" cy="250593"/>
          </a:xfrm>
        </p:spPr>
        <p:txBody>
          <a:bodyPr>
            <a:noAutofit/>
          </a:bodyPr>
          <a:lstStyle/>
          <a:p>
            <a:pPr algn="ctr"/>
            <a:r>
              <a:rPr lang="en-GB" sz="2500" dirty="0"/>
              <a:t>Solar Products</a:t>
            </a:r>
            <a:endParaRPr lang="en-NA" sz="2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C064B4-D2F9-538C-8B85-A7EDD74E0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50363"/>
              </p:ext>
            </p:extLst>
          </p:nvPr>
        </p:nvGraphicFramePr>
        <p:xfrm>
          <a:off x="838200" y="353377"/>
          <a:ext cx="10744200" cy="6410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11880126"/>
                    </a:ext>
                  </a:extLst>
                </a:gridCol>
                <a:gridCol w="3793375">
                  <a:extLst>
                    <a:ext uri="{9D8B030D-6E8A-4147-A177-3AD203B41FA5}">
                      <a16:colId xmlns:a16="http://schemas.microsoft.com/office/drawing/2014/main" val="987008102"/>
                    </a:ext>
                  </a:extLst>
                </a:gridCol>
                <a:gridCol w="3369425">
                  <a:extLst>
                    <a:ext uri="{9D8B030D-6E8A-4147-A177-3AD203B41FA5}">
                      <a16:colId xmlns:a16="http://schemas.microsoft.com/office/drawing/2014/main" val="1770291561"/>
                    </a:ext>
                  </a:extLst>
                </a:gridCol>
              </a:tblGrid>
              <a:tr h="357312">
                <a:tc>
                  <a:txBody>
                    <a:bodyPr/>
                    <a:lstStyle/>
                    <a:p>
                      <a:r>
                        <a:rPr lang="en-GB" dirty="0"/>
                        <a:t>Picture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Price</a:t>
                      </a:r>
                      <a:endParaRPr lang="en-N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407278"/>
                  </a:ext>
                </a:extLst>
              </a:tr>
              <a:tr h="3007376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DC Energydock 0.640Wh</a:t>
                      </a:r>
                    </a:p>
                    <a:p>
                      <a:r>
                        <a:rPr lang="en-GB" b="0" dirty="0"/>
                        <a:t>The system can power: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Cell Charging USB + Lighter point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5 X Internal Light Kits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1 X External Light Kit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1 X 32” TV (12v)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1 X Table Fan (12v)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DSTV – System DSTV Ready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/>
                        <a:t> Radio – System Radio Ready</a:t>
                      </a:r>
                    </a:p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Appliances bought separately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N$ 12,500.00 VAT Inc</a:t>
                      </a:r>
                    </a:p>
                    <a:p>
                      <a:endParaRPr lang="en-GB" b="1" dirty="0"/>
                    </a:p>
                    <a:p>
                      <a:r>
                        <a:rPr lang="en-GB" b="1" dirty="0"/>
                        <a:t>Price includes: </a:t>
                      </a:r>
                      <a:r>
                        <a:rPr lang="en-GB" b="0" dirty="0"/>
                        <a:t>150Wp Solar panel, PV cable set, 12V plug box, LifePO4 640Wh Battery</a:t>
                      </a:r>
                      <a:endParaRPr lang="en-N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43865"/>
                  </a:ext>
                </a:extLst>
              </a:tr>
              <a:tr h="3037152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DC Energydock 640Wh </a:t>
                      </a:r>
                      <a:r>
                        <a:rPr lang="en-GB" b="1" u="sng" dirty="0"/>
                        <a:t>+ 640Wh</a:t>
                      </a:r>
                    </a:p>
                    <a:p>
                      <a:r>
                        <a:rPr lang="en-GB" b="0" dirty="0"/>
                        <a:t>The system can power: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Cell Charging USB + Lighter point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6 X Internal Light Kits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2 X External Light Kit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1 X 32” TV (12v)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1 X Table Fan (12v)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/>
                        <a:t>1 X 12/24V Chest Freezer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Appliances bought separately </a:t>
                      </a:r>
                    </a:p>
                    <a:p>
                      <a:endParaRPr lang="en-N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/>
                        <a:t>N$ 29,500.00 VAT Inc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Price includes: </a:t>
                      </a:r>
                      <a:r>
                        <a:rPr lang="en-GB" b="0" dirty="0"/>
                        <a:t>150Wp Solar panel, PV cable set, 12V plug box, LifePO4 640Wh Battery plus additional 640Wh battery for freezer capability.</a:t>
                      </a:r>
                      <a:endParaRPr lang="en-NA" b="0" dirty="0"/>
                    </a:p>
                    <a:p>
                      <a:endParaRPr lang="en-N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80227"/>
                  </a:ext>
                </a:extLst>
              </a:tr>
            </a:tbl>
          </a:graphicData>
        </a:graphic>
      </p:graphicFrame>
      <p:pic>
        <p:nvPicPr>
          <p:cNvPr id="5" name="Image 35">
            <a:extLst>
              <a:ext uri="{FF2B5EF4-FFF2-40B4-BE49-F238E27FC236}">
                <a16:creationId xmlns:a16="http://schemas.microsoft.com/office/drawing/2014/main" id="{C233CEBC-452A-1F01-E9CF-54E3E16ADB7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74" y="887769"/>
            <a:ext cx="1783080" cy="179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943D3-80F6-462C-C4C9-8804DECD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45" y="887769"/>
            <a:ext cx="468250" cy="95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3A76E-6401-DFA5-006C-877E8B02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77" y="2044710"/>
            <a:ext cx="1141784" cy="51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0FD44-E73D-3250-CA7D-B52EC5F46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42754" y="2413452"/>
            <a:ext cx="1326845" cy="1302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041B5-00C8-AB34-4254-BB9D1BE3B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907" y="2820438"/>
            <a:ext cx="993943" cy="862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74729-96BB-6670-4B70-4CD1A683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67" y="4103756"/>
            <a:ext cx="656204" cy="1333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2A714-880C-8980-8224-A5656D087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480" y="6032686"/>
            <a:ext cx="1451640" cy="649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FDE9F-0EA6-8B83-6373-ABA9D3D3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914" y="5914926"/>
            <a:ext cx="993943" cy="862392"/>
          </a:xfrm>
          <a:prstGeom prst="rect">
            <a:avLst/>
          </a:prstGeom>
        </p:spPr>
      </p:pic>
      <p:pic>
        <p:nvPicPr>
          <p:cNvPr id="14" name="Image 72">
            <a:extLst>
              <a:ext uri="{FF2B5EF4-FFF2-40B4-BE49-F238E27FC236}">
                <a16:creationId xmlns:a16="http://schemas.microsoft.com/office/drawing/2014/main" id="{C1D619D9-7095-01E5-6D23-9D17B2B26152}"/>
              </a:ext>
            </a:extLst>
          </p:cNvPr>
          <p:cNvPicPr>
            <a:picLocks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135" y="3992774"/>
            <a:ext cx="1919444" cy="19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A3AF02-CC83-F029-2DF2-98E377369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6797"/>
              </p:ext>
            </p:extLst>
          </p:nvPr>
        </p:nvGraphicFramePr>
        <p:xfrm>
          <a:off x="365760" y="121920"/>
          <a:ext cx="11156850" cy="6583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8950">
                  <a:extLst>
                    <a:ext uri="{9D8B030D-6E8A-4147-A177-3AD203B41FA5}">
                      <a16:colId xmlns:a16="http://schemas.microsoft.com/office/drawing/2014/main" val="2265583665"/>
                    </a:ext>
                  </a:extLst>
                </a:gridCol>
                <a:gridCol w="3718950">
                  <a:extLst>
                    <a:ext uri="{9D8B030D-6E8A-4147-A177-3AD203B41FA5}">
                      <a16:colId xmlns:a16="http://schemas.microsoft.com/office/drawing/2014/main" val="2245180119"/>
                    </a:ext>
                  </a:extLst>
                </a:gridCol>
                <a:gridCol w="3718950">
                  <a:extLst>
                    <a:ext uri="{9D8B030D-6E8A-4147-A177-3AD203B41FA5}">
                      <a16:colId xmlns:a16="http://schemas.microsoft.com/office/drawing/2014/main" val="3401091639"/>
                    </a:ext>
                  </a:extLst>
                </a:gridCol>
              </a:tblGrid>
              <a:tr h="389922">
                <a:tc>
                  <a:txBody>
                    <a:bodyPr/>
                    <a:lstStyle/>
                    <a:p>
                      <a:r>
                        <a:rPr lang="en-GB" b="1" dirty="0"/>
                        <a:t>Picture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Description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Price</a:t>
                      </a:r>
                      <a:endParaRPr lang="en-N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026"/>
                  </a:ext>
                </a:extLst>
              </a:tr>
              <a:tr h="2939410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12V Internal light kit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b="1" dirty="0"/>
                        <a:t>N$ 260.00</a:t>
                      </a:r>
                      <a:endParaRPr lang="en-NA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054804"/>
                  </a:ext>
                </a:extLst>
              </a:tr>
              <a:tr h="3254347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External light kit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/>
                        <a:t>N$ 390.00</a:t>
                      </a:r>
                      <a:endParaRPr lang="en-NA" sz="2500" b="1" dirty="0"/>
                    </a:p>
                    <a:p>
                      <a:endParaRPr lang="en-N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3443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C81F4BB-BA01-226B-5F47-84B63797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46" y="1053499"/>
            <a:ext cx="1302172" cy="1639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9CE21-9C9A-43D9-B4C6-EDB4E77F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47" y="4164677"/>
            <a:ext cx="1150771" cy="13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63EAA5-F4E3-A1DE-D949-B3F8ACC0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11530"/>
              </p:ext>
            </p:extLst>
          </p:nvPr>
        </p:nvGraphicFramePr>
        <p:xfrm>
          <a:off x="320040" y="121921"/>
          <a:ext cx="10881360" cy="6693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120">
                  <a:extLst>
                    <a:ext uri="{9D8B030D-6E8A-4147-A177-3AD203B41FA5}">
                      <a16:colId xmlns:a16="http://schemas.microsoft.com/office/drawing/2014/main" val="304655012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7367803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4193309283"/>
                    </a:ext>
                  </a:extLst>
                </a:gridCol>
              </a:tblGrid>
              <a:tr h="402473">
                <a:tc>
                  <a:txBody>
                    <a:bodyPr/>
                    <a:lstStyle/>
                    <a:p>
                      <a:r>
                        <a:rPr lang="en-GB" b="1" dirty="0"/>
                        <a:t>Picture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Description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Price</a:t>
                      </a:r>
                      <a:endParaRPr lang="en-N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55719"/>
                  </a:ext>
                </a:extLst>
              </a:tr>
              <a:tr h="2983577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Universal charger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b="1" dirty="0"/>
                        <a:t>N$ 90.00</a:t>
                      </a:r>
                      <a:endParaRPr lang="en-NA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91015"/>
                  </a:ext>
                </a:extLst>
              </a:tr>
              <a:tr h="3307331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2.5mm Male to Male 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N$ 90.00</a:t>
                      </a:r>
                      <a:endParaRPr kumimoji="0" lang="en-NA" sz="2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N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044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B74842-EA83-D113-75C0-69B5E56A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2" y="1662547"/>
            <a:ext cx="1536745" cy="781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8CA4D-23C0-1DBE-739F-A2BEE81B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2" y="4414059"/>
            <a:ext cx="1771655" cy="10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BD10C1-35DE-4972-AFF1-B33F57837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23664"/>
              </p:ext>
            </p:extLst>
          </p:nvPr>
        </p:nvGraphicFramePr>
        <p:xfrm>
          <a:off x="838200" y="198120"/>
          <a:ext cx="10515597" cy="6537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046550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367803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93309283"/>
                    </a:ext>
                  </a:extLst>
                </a:gridCol>
              </a:tblGrid>
              <a:tr h="374491">
                <a:tc>
                  <a:txBody>
                    <a:bodyPr/>
                    <a:lstStyle/>
                    <a:p>
                      <a:r>
                        <a:rPr lang="en-GB" b="1" dirty="0"/>
                        <a:t>Picture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Description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Price</a:t>
                      </a:r>
                      <a:endParaRPr lang="en-N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55719"/>
                  </a:ext>
                </a:extLst>
              </a:tr>
              <a:tr h="3027133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12V 32-inch </a:t>
                      </a:r>
                      <a:r>
                        <a:rPr lang="en-GB" dirty="0"/>
                        <a:t>TV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b="1" dirty="0"/>
                        <a:t>N$ 4,700.00</a:t>
                      </a:r>
                      <a:endParaRPr lang="en-NA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91015"/>
                  </a:ext>
                </a:extLst>
              </a:tr>
              <a:tr h="3136337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12V  Fan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b="1" dirty="0"/>
                        <a:t>N$ 950.00</a:t>
                      </a:r>
                      <a:endParaRPr lang="en-NA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044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CCDA1-7C7C-00D5-2315-2CCBE1F0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4815"/>
            <a:ext cx="2435221" cy="1586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9B3F0-E605-3A72-A310-2C4283BF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08" y="3896302"/>
            <a:ext cx="1757483" cy="23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F16DB3-5273-568A-D0E1-A8DC06552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39372"/>
              </p:ext>
            </p:extLst>
          </p:nvPr>
        </p:nvGraphicFramePr>
        <p:xfrm>
          <a:off x="838200" y="106680"/>
          <a:ext cx="10515597" cy="6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046550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367803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93309283"/>
                    </a:ext>
                  </a:extLst>
                </a:gridCol>
              </a:tblGrid>
              <a:tr h="436982">
                <a:tc>
                  <a:txBody>
                    <a:bodyPr/>
                    <a:lstStyle/>
                    <a:p>
                      <a:r>
                        <a:rPr lang="en-GB" b="1" dirty="0"/>
                        <a:t>Picture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Description</a:t>
                      </a:r>
                      <a:endParaRPr lang="en-N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Price</a:t>
                      </a:r>
                      <a:endParaRPr lang="en-N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55719"/>
                  </a:ext>
                </a:extLst>
              </a:tr>
              <a:tr h="2885338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12V Univa Freezer 210 L</a:t>
                      </a:r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b="1" dirty="0"/>
                        <a:t>N$ 8,200.00</a:t>
                      </a:r>
                      <a:endParaRPr lang="en-NA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91015"/>
                  </a:ext>
                </a:extLst>
              </a:tr>
              <a:tr h="3253496">
                <a:tc>
                  <a:txBody>
                    <a:bodyPr/>
                    <a:lstStyle/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12V Univa Freezer 110 L</a:t>
                      </a:r>
                      <a:endParaRPr lang="en-NA" dirty="0"/>
                    </a:p>
                    <a:p>
                      <a:endParaRPr lang="en-N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/>
                        <a:t>N$ 7,300.00</a:t>
                      </a:r>
                      <a:endParaRPr lang="en-NA" sz="2500" b="1" dirty="0"/>
                    </a:p>
                    <a:p>
                      <a:endParaRPr lang="en-N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044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B73F6E-1AE5-E3F6-1A4E-BF48B45E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4" y="712092"/>
            <a:ext cx="2319165" cy="2568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CF1DAE-046E-E7E4-FD76-B261BDD4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98" y="4050403"/>
            <a:ext cx="1421390" cy="22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6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41CBD-EE59-CA87-26B4-6B1E2547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1" y="0"/>
            <a:ext cx="10252621" cy="5946519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05113BD9-34B5-7F6B-1606-A749BD59888F}"/>
              </a:ext>
            </a:extLst>
          </p:cNvPr>
          <p:cNvSpPr txBox="1"/>
          <p:nvPr/>
        </p:nvSpPr>
        <p:spPr>
          <a:xfrm>
            <a:off x="1364821" y="5812962"/>
            <a:ext cx="1476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67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A7C22"/>
                </a:solidFill>
                <a:latin typeface="Calibri"/>
                <a:cs typeface="Calibri"/>
              </a:rPr>
              <a:t>Photovoltaic </a:t>
            </a:r>
            <a:r>
              <a:rPr sz="1600" b="1" spc="-5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10L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Water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heater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AA067655-1144-E861-BAA0-08A3442A4292}"/>
              </a:ext>
            </a:extLst>
          </p:cNvPr>
          <p:cNvSpPr txBox="1"/>
          <p:nvPr/>
        </p:nvSpPr>
        <p:spPr>
          <a:xfrm>
            <a:off x="4927619" y="5818249"/>
            <a:ext cx="1476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A7C22"/>
                </a:solidFill>
                <a:latin typeface="Calibri"/>
                <a:cs typeface="Calibri"/>
              </a:rPr>
              <a:t>Photovoltaic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30L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Water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heater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273D8035-0B34-7617-2BD2-98CB557E8E06}"/>
              </a:ext>
            </a:extLst>
          </p:cNvPr>
          <p:cNvSpPr txBox="1"/>
          <p:nvPr/>
        </p:nvSpPr>
        <p:spPr>
          <a:xfrm>
            <a:off x="8490417" y="5867684"/>
            <a:ext cx="1476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A7C22"/>
                </a:solidFill>
                <a:latin typeface="Calibri"/>
                <a:cs typeface="Calibri"/>
              </a:rPr>
              <a:t>Photovoltaic </a:t>
            </a:r>
            <a:r>
              <a:rPr sz="1600" b="1" spc="-5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80L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Water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heater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ACB5C-16D4-56AD-8FFB-0BF8D9F79DCD}"/>
              </a:ext>
            </a:extLst>
          </p:cNvPr>
          <p:cNvSpPr txBox="1"/>
          <p:nvPr/>
        </p:nvSpPr>
        <p:spPr>
          <a:xfrm>
            <a:off x="944242" y="6326042"/>
            <a:ext cx="2317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N$ 9,000.00</a:t>
            </a:r>
            <a:r>
              <a:rPr lang="en-GB" dirty="0"/>
              <a:t> Incl VAT</a:t>
            </a:r>
          </a:p>
          <a:p>
            <a:pPr algn="ctr"/>
            <a:r>
              <a:rPr lang="en-GB" sz="1400" dirty="0"/>
              <a:t>Includes PV Panel</a:t>
            </a:r>
            <a:endParaRPr lang="en-N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57422-AE74-8358-43CE-C8E96FBB5FCA}"/>
              </a:ext>
            </a:extLst>
          </p:cNvPr>
          <p:cNvSpPr txBox="1"/>
          <p:nvPr/>
        </p:nvSpPr>
        <p:spPr>
          <a:xfrm>
            <a:off x="4068866" y="6273225"/>
            <a:ext cx="326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N$ 14,700.00</a:t>
            </a:r>
            <a:r>
              <a:rPr lang="en-GB" dirty="0"/>
              <a:t> Incl VAT</a:t>
            </a:r>
          </a:p>
          <a:p>
            <a:pPr algn="ctr"/>
            <a:r>
              <a:rPr lang="en-GB" sz="1400" dirty="0"/>
              <a:t>Includes PV Panels</a:t>
            </a:r>
            <a:endParaRPr lang="en-N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20721-632D-2522-0148-4FA980D75A86}"/>
              </a:ext>
            </a:extLst>
          </p:cNvPr>
          <p:cNvSpPr txBox="1"/>
          <p:nvPr/>
        </p:nvSpPr>
        <p:spPr>
          <a:xfrm>
            <a:off x="7593904" y="6326042"/>
            <a:ext cx="326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N$ 20,300.00</a:t>
            </a:r>
            <a:r>
              <a:rPr lang="en-GB" dirty="0"/>
              <a:t> Incl VAT</a:t>
            </a:r>
          </a:p>
          <a:p>
            <a:pPr algn="ctr"/>
            <a:r>
              <a:rPr lang="en-GB" sz="1400" dirty="0"/>
              <a:t>Includes PV Panels</a:t>
            </a:r>
            <a:endParaRPr lang="en-NA" sz="1400" dirty="0"/>
          </a:p>
        </p:txBody>
      </p:sp>
    </p:spTree>
    <p:extLst>
      <p:ext uri="{BB962C8B-B14F-4D97-AF65-F5344CB8AC3E}">
        <p14:creationId xmlns:p14="http://schemas.microsoft.com/office/powerpoint/2010/main" val="402845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RURAL ELECTRIFICATION!</vt:lpstr>
      <vt:lpstr>Solar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Lilongeni Unoovene</dc:creator>
  <cp:lastModifiedBy>Lilongeni Unoovene</cp:lastModifiedBy>
  <cp:revision>2</cp:revision>
  <dcterms:created xsi:type="dcterms:W3CDTF">2024-04-13T21:06:28Z</dcterms:created>
  <dcterms:modified xsi:type="dcterms:W3CDTF">2024-04-13T22:48:29Z</dcterms:modified>
</cp:coreProperties>
</file>